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57" r:id="rId4"/>
    <p:sldId id="260" r:id="rId5"/>
    <p:sldId id="270" r:id="rId6"/>
    <p:sldId id="269" r:id="rId7"/>
    <p:sldId id="267" r:id="rId8"/>
    <p:sldId id="272" r:id="rId9"/>
    <p:sldId id="261" r:id="rId10"/>
    <p:sldId id="262" r:id="rId11"/>
    <p:sldId id="271" r:id="rId12"/>
    <p:sldId id="268" r:id="rId13"/>
    <p:sldId id="263" r:id="rId14"/>
    <p:sldId id="277" r:id="rId15"/>
    <p:sldId id="266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526" autoAdjust="0"/>
  </p:normalViewPr>
  <p:slideViewPr>
    <p:cSldViewPr>
      <p:cViewPr varScale="1">
        <p:scale>
          <a:sx n="100" d="100"/>
          <a:sy n="100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29BB3-8F50-4A86-AB93-8A992FB5BC6F}" type="doc">
      <dgm:prSet loTypeId="urn:microsoft.com/office/officeart/2005/8/layout/default#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B77AF12-6D22-47A3-BA95-41F363FF9885}">
      <dgm:prSet phldrT="[Текст]"/>
      <dgm:spPr/>
      <dgm:t>
        <a:bodyPr/>
        <a:lstStyle/>
        <a:p>
          <a:r>
            <a:rPr lang="uk-UA" dirty="0" smtClean="0"/>
            <a:t>до народу</a:t>
          </a:r>
          <a:endParaRPr lang="ru-RU" dirty="0"/>
        </a:p>
      </dgm:t>
    </dgm:pt>
    <dgm:pt modelId="{329CA916-333E-46B8-B4F6-BC811EC3668E}" type="parTrans" cxnId="{7F21B658-F4B6-400F-8233-C140FC3F51E6}">
      <dgm:prSet/>
      <dgm:spPr/>
      <dgm:t>
        <a:bodyPr/>
        <a:lstStyle/>
        <a:p>
          <a:endParaRPr lang="ru-RU"/>
        </a:p>
      </dgm:t>
    </dgm:pt>
    <dgm:pt modelId="{96A351D7-EEAB-46AC-8AC1-583659A7B6B9}" type="sibTrans" cxnId="{7F21B658-F4B6-400F-8233-C140FC3F51E6}">
      <dgm:prSet/>
      <dgm:spPr/>
      <dgm:t>
        <a:bodyPr/>
        <a:lstStyle/>
        <a:p>
          <a:endParaRPr lang="ru-RU"/>
        </a:p>
      </dgm:t>
    </dgm:pt>
    <dgm:pt modelId="{0BD5A183-3D80-48CA-B966-2D06A55A92B9}">
      <dgm:prSet phldrT="[Текст]"/>
      <dgm:spPr/>
      <dgm:t>
        <a:bodyPr/>
        <a:lstStyle/>
        <a:p>
          <a:r>
            <a:rPr lang="uk-UA" dirty="0" smtClean="0"/>
            <a:t>до мови</a:t>
          </a:r>
          <a:endParaRPr lang="ru-RU" dirty="0"/>
        </a:p>
      </dgm:t>
    </dgm:pt>
    <dgm:pt modelId="{45C267EE-089A-45FD-800C-8AB556BFD1D5}" type="parTrans" cxnId="{41DA2D8B-2389-4D6C-B8C9-BD49387C6D88}">
      <dgm:prSet/>
      <dgm:spPr/>
      <dgm:t>
        <a:bodyPr/>
        <a:lstStyle/>
        <a:p>
          <a:endParaRPr lang="ru-RU"/>
        </a:p>
      </dgm:t>
    </dgm:pt>
    <dgm:pt modelId="{F0F8BE08-D5FA-4E0E-9B21-3A9401F33F3F}" type="sibTrans" cxnId="{41DA2D8B-2389-4D6C-B8C9-BD49387C6D88}">
      <dgm:prSet/>
      <dgm:spPr/>
      <dgm:t>
        <a:bodyPr/>
        <a:lstStyle/>
        <a:p>
          <a:endParaRPr lang="ru-RU"/>
        </a:p>
      </dgm:t>
    </dgm:pt>
    <dgm:pt modelId="{100A8BEF-14DC-4185-8FC7-BCA780F66350}">
      <dgm:prSet phldrT="[Текст]"/>
      <dgm:spPr/>
      <dgm:t>
        <a:bodyPr/>
        <a:lstStyle/>
        <a:p>
          <a:r>
            <a:rPr lang="uk-UA" dirty="0" smtClean="0"/>
            <a:t>до історії</a:t>
          </a:r>
          <a:endParaRPr lang="ru-RU" dirty="0"/>
        </a:p>
      </dgm:t>
    </dgm:pt>
    <dgm:pt modelId="{7539EB52-7518-4A62-9DBD-8679C1D65E9E}" type="parTrans" cxnId="{25A89B00-1D5C-4975-A5D6-F54D42E610DB}">
      <dgm:prSet/>
      <dgm:spPr/>
      <dgm:t>
        <a:bodyPr/>
        <a:lstStyle/>
        <a:p>
          <a:endParaRPr lang="ru-RU"/>
        </a:p>
      </dgm:t>
    </dgm:pt>
    <dgm:pt modelId="{B35E1117-AFFD-4228-B02C-D98B0719D71E}" type="sibTrans" cxnId="{25A89B00-1D5C-4975-A5D6-F54D42E610DB}">
      <dgm:prSet/>
      <dgm:spPr/>
      <dgm:t>
        <a:bodyPr/>
        <a:lstStyle/>
        <a:p>
          <a:endParaRPr lang="ru-RU"/>
        </a:p>
      </dgm:t>
    </dgm:pt>
    <dgm:pt modelId="{2741B0F7-C0BE-4954-A838-F848414E61BF}">
      <dgm:prSet phldrT="[Текст]"/>
      <dgm:spPr/>
      <dgm:t>
        <a:bodyPr/>
        <a:lstStyle/>
        <a:p>
          <a:r>
            <a:rPr lang="uk-UA" dirty="0" smtClean="0"/>
            <a:t>до культури</a:t>
          </a:r>
          <a:endParaRPr lang="ru-RU" dirty="0"/>
        </a:p>
      </dgm:t>
    </dgm:pt>
    <dgm:pt modelId="{1427A1E2-1A6E-406A-86E1-A4374919A544}" type="parTrans" cxnId="{091EC816-E355-4AC6-AAF6-04AE41051FC1}">
      <dgm:prSet/>
      <dgm:spPr/>
      <dgm:t>
        <a:bodyPr/>
        <a:lstStyle/>
        <a:p>
          <a:endParaRPr lang="ru-RU"/>
        </a:p>
      </dgm:t>
    </dgm:pt>
    <dgm:pt modelId="{83690069-7B82-464D-B5CA-24A73D7F3FF1}" type="sibTrans" cxnId="{091EC816-E355-4AC6-AAF6-04AE41051FC1}">
      <dgm:prSet/>
      <dgm:spPr/>
      <dgm:t>
        <a:bodyPr/>
        <a:lstStyle/>
        <a:p>
          <a:endParaRPr lang="ru-RU"/>
        </a:p>
      </dgm:t>
    </dgm:pt>
    <dgm:pt modelId="{77530FAB-C370-464E-B662-9A08E6AD47DB}" type="pres">
      <dgm:prSet presAssocID="{AE929BB3-8F50-4A86-AB93-8A992FB5BC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15350-7433-46AB-A858-9E709161D2AD}" type="pres">
      <dgm:prSet presAssocID="{4B77AF12-6D22-47A3-BA95-41F363FF9885}" presName="node" presStyleLbl="node1" presStyleIdx="0" presStyleCnt="4" custAng="10800000" custFlipVert="1" custScaleX="29972" custScaleY="28223" custLinFactNeighborX="-89" custLinFactNeighborY="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19ACD-DF20-48FB-8D67-F7D8467A7911}" type="pres">
      <dgm:prSet presAssocID="{96A351D7-EEAB-46AC-8AC1-583659A7B6B9}" presName="sibTrans" presStyleCnt="0"/>
      <dgm:spPr/>
    </dgm:pt>
    <dgm:pt modelId="{72E82E17-DBC4-4FE4-815F-99BA3CA71CF8}" type="pres">
      <dgm:prSet presAssocID="{0BD5A183-3D80-48CA-B966-2D06A55A92B9}" presName="node" presStyleLbl="node1" presStyleIdx="1" presStyleCnt="4" custScaleX="29485" custScaleY="30155" custLinFactNeighborX="-3267" custLinFactNeighborY="-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274CF-615C-40F4-8C00-FC167170B9DF}" type="pres">
      <dgm:prSet presAssocID="{F0F8BE08-D5FA-4E0E-9B21-3A9401F33F3F}" presName="sibTrans" presStyleCnt="0"/>
      <dgm:spPr/>
    </dgm:pt>
    <dgm:pt modelId="{80CBC5D0-8557-485B-920A-73C63656FC5E}" type="pres">
      <dgm:prSet presAssocID="{100A8BEF-14DC-4185-8FC7-BCA780F66350}" presName="node" presStyleLbl="node1" presStyleIdx="2" presStyleCnt="4" custScaleX="31721" custScaleY="30034" custLinFactNeighborX="-5958" custLinFactNeighborY="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2F29E-13FB-4A24-BE33-36D70DDD556D}" type="pres">
      <dgm:prSet presAssocID="{B35E1117-AFFD-4228-B02C-D98B0719D71E}" presName="sibTrans" presStyleCnt="0"/>
      <dgm:spPr/>
    </dgm:pt>
    <dgm:pt modelId="{888F07DF-141D-4FF9-94F3-5D295698C3C6}" type="pres">
      <dgm:prSet presAssocID="{2741B0F7-C0BE-4954-A838-F848414E61BF}" presName="node" presStyleLbl="node1" presStyleIdx="3" presStyleCnt="4" custScaleX="31480" custScaleY="29461" custLinFactNeighborX="-10885" custLinFactNeighborY="-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1B658-F4B6-400F-8233-C140FC3F51E6}" srcId="{AE929BB3-8F50-4A86-AB93-8A992FB5BC6F}" destId="{4B77AF12-6D22-47A3-BA95-41F363FF9885}" srcOrd="0" destOrd="0" parTransId="{329CA916-333E-46B8-B4F6-BC811EC3668E}" sibTransId="{96A351D7-EEAB-46AC-8AC1-583659A7B6B9}"/>
    <dgm:cxn modelId="{CF6BE389-7046-4540-9680-4FEBDF332FFF}" type="presOf" srcId="{4B77AF12-6D22-47A3-BA95-41F363FF9885}" destId="{B8D15350-7433-46AB-A858-9E709161D2AD}" srcOrd="0" destOrd="0" presId="urn:microsoft.com/office/officeart/2005/8/layout/default#2"/>
    <dgm:cxn modelId="{0293203E-53C7-4970-A0C5-181EE04874B0}" type="presOf" srcId="{100A8BEF-14DC-4185-8FC7-BCA780F66350}" destId="{80CBC5D0-8557-485B-920A-73C63656FC5E}" srcOrd="0" destOrd="0" presId="urn:microsoft.com/office/officeart/2005/8/layout/default#2"/>
    <dgm:cxn modelId="{910DC891-C996-4E79-A4E5-4B272F28A361}" type="presOf" srcId="{2741B0F7-C0BE-4954-A838-F848414E61BF}" destId="{888F07DF-141D-4FF9-94F3-5D295698C3C6}" srcOrd="0" destOrd="0" presId="urn:microsoft.com/office/officeart/2005/8/layout/default#2"/>
    <dgm:cxn modelId="{091EC816-E355-4AC6-AAF6-04AE41051FC1}" srcId="{AE929BB3-8F50-4A86-AB93-8A992FB5BC6F}" destId="{2741B0F7-C0BE-4954-A838-F848414E61BF}" srcOrd="3" destOrd="0" parTransId="{1427A1E2-1A6E-406A-86E1-A4374919A544}" sibTransId="{83690069-7B82-464D-B5CA-24A73D7F3FF1}"/>
    <dgm:cxn modelId="{41DA2D8B-2389-4D6C-B8C9-BD49387C6D88}" srcId="{AE929BB3-8F50-4A86-AB93-8A992FB5BC6F}" destId="{0BD5A183-3D80-48CA-B966-2D06A55A92B9}" srcOrd="1" destOrd="0" parTransId="{45C267EE-089A-45FD-800C-8AB556BFD1D5}" sibTransId="{F0F8BE08-D5FA-4E0E-9B21-3A9401F33F3F}"/>
    <dgm:cxn modelId="{BA2723D8-6628-433C-A152-E3486F82FD54}" type="presOf" srcId="{AE929BB3-8F50-4A86-AB93-8A992FB5BC6F}" destId="{77530FAB-C370-464E-B662-9A08E6AD47DB}" srcOrd="0" destOrd="0" presId="urn:microsoft.com/office/officeart/2005/8/layout/default#2"/>
    <dgm:cxn modelId="{25A89B00-1D5C-4975-A5D6-F54D42E610DB}" srcId="{AE929BB3-8F50-4A86-AB93-8A992FB5BC6F}" destId="{100A8BEF-14DC-4185-8FC7-BCA780F66350}" srcOrd="2" destOrd="0" parTransId="{7539EB52-7518-4A62-9DBD-8679C1D65E9E}" sibTransId="{B35E1117-AFFD-4228-B02C-D98B0719D71E}"/>
    <dgm:cxn modelId="{80F0DC38-9F3A-4D97-8C4B-5D9AFAF078F4}" type="presOf" srcId="{0BD5A183-3D80-48CA-B966-2D06A55A92B9}" destId="{72E82E17-DBC4-4FE4-815F-99BA3CA71CF8}" srcOrd="0" destOrd="0" presId="urn:microsoft.com/office/officeart/2005/8/layout/default#2"/>
    <dgm:cxn modelId="{376337CA-D436-4F29-9696-224B1CDEF5CC}" type="presParOf" srcId="{77530FAB-C370-464E-B662-9A08E6AD47DB}" destId="{B8D15350-7433-46AB-A858-9E709161D2AD}" srcOrd="0" destOrd="0" presId="urn:microsoft.com/office/officeart/2005/8/layout/default#2"/>
    <dgm:cxn modelId="{3B43E627-357A-4EAA-8344-F6F01DB13124}" type="presParOf" srcId="{77530FAB-C370-464E-B662-9A08E6AD47DB}" destId="{79019ACD-DF20-48FB-8D67-F7D8467A7911}" srcOrd="1" destOrd="0" presId="urn:microsoft.com/office/officeart/2005/8/layout/default#2"/>
    <dgm:cxn modelId="{28C02DB5-A425-4A99-933F-A730C5392C9F}" type="presParOf" srcId="{77530FAB-C370-464E-B662-9A08E6AD47DB}" destId="{72E82E17-DBC4-4FE4-815F-99BA3CA71CF8}" srcOrd="2" destOrd="0" presId="urn:microsoft.com/office/officeart/2005/8/layout/default#2"/>
    <dgm:cxn modelId="{63519682-A510-4A51-A773-BFF0EBF656DA}" type="presParOf" srcId="{77530FAB-C370-464E-B662-9A08E6AD47DB}" destId="{0DF274CF-615C-40F4-8C00-FC167170B9DF}" srcOrd="3" destOrd="0" presId="urn:microsoft.com/office/officeart/2005/8/layout/default#2"/>
    <dgm:cxn modelId="{FFEBFB89-42F7-4B9F-959A-611DF96341C2}" type="presParOf" srcId="{77530FAB-C370-464E-B662-9A08E6AD47DB}" destId="{80CBC5D0-8557-485B-920A-73C63656FC5E}" srcOrd="4" destOrd="0" presId="urn:microsoft.com/office/officeart/2005/8/layout/default#2"/>
    <dgm:cxn modelId="{6FD9A217-F5FD-408F-AAD7-6117832BB173}" type="presParOf" srcId="{77530FAB-C370-464E-B662-9A08E6AD47DB}" destId="{E752F29E-13FB-4A24-BE33-36D70DDD556D}" srcOrd="5" destOrd="0" presId="urn:microsoft.com/office/officeart/2005/8/layout/default#2"/>
    <dgm:cxn modelId="{BB6FD3E9-C6FF-4214-BE82-D5D181E8F404}" type="presParOf" srcId="{77530FAB-C370-464E-B662-9A08E6AD47DB}" destId="{888F07DF-141D-4FF9-94F3-5D295698C3C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15350-7433-46AB-A858-9E709161D2AD}">
      <dsp:nvSpPr>
        <dsp:cNvPr id="0" name=""/>
        <dsp:cNvSpPr/>
      </dsp:nvSpPr>
      <dsp:spPr>
        <a:xfrm rot="10800000" flipV="1">
          <a:off x="0" y="288204"/>
          <a:ext cx="1513016" cy="8548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народу</a:t>
          </a:r>
          <a:endParaRPr lang="ru-RU" sz="2400" kern="1200" dirty="0"/>
        </a:p>
      </dsp:txBody>
      <dsp:txXfrm rot="-10800000">
        <a:off x="0" y="288204"/>
        <a:ext cx="1513016" cy="854835"/>
      </dsp:txXfrm>
    </dsp:sp>
    <dsp:sp modelId="{72E82E17-DBC4-4FE4-815F-99BA3CA71CF8}">
      <dsp:nvSpPr>
        <dsp:cNvPr id="0" name=""/>
        <dsp:cNvSpPr/>
      </dsp:nvSpPr>
      <dsp:spPr>
        <a:xfrm>
          <a:off x="1857393" y="229656"/>
          <a:ext cx="1488432" cy="9133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мови</a:t>
          </a:r>
          <a:endParaRPr lang="ru-RU" sz="2400" kern="1200" dirty="0"/>
        </a:p>
      </dsp:txBody>
      <dsp:txXfrm>
        <a:off x="1857393" y="229656"/>
        <a:ext cx="1488432" cy="913352"/>
      </dsp:txXfrm>
    </dsp:sp>
    <dsp:sp modelId="{80CBC5D0-8557-485B-920A-73C63656FC5E}">
      <dsp:nvSpPr>
        <dsp:cNvPr id="0" name=""/>
        <dsp:cNvSpPr/>
      </dsp:nvSpPr>
      <dsp:spPr>
        <a:xfrm>
          <a:off x="3714790" y="283736"/>
          <a:ext cx="1601307" cy="9096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історії</a:t>
          </a:r>
          <a:endParaRPr lang="ru-RU" sz="2400" kern="1200" dirty="0"/>
        </a:p>
      </dsp:txBody>
      <dsp:txXfrm>
        <a:off x="3714790" y="283736"/>
        <a:ext cx="1601307" cy="909687"/>
      </dsp:txXfrm>
    </dsp:sp>
    <dsp:sp modelId="{888F07DF-141D-4FF9-94F3-5D295698C3C6}">
      <dsp:nvSpPr>
        <dsp:cNvPr id="0" name=""/>
        <dsp:cNvSpPr/>
      </dsp:nvSpPr>
      <dsp:spPr>
        <a:xfrm>
          <a:off x="5572188" y="261762"/>
          <a:ext cx="1589141" cy="8923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до культури</a:t>
          </a:r>
          <a:endParaRPr lang="ru-RU" sz="2400" kern="1200" dirty="0"/>
        </a:p>
      </dsp:txBody>
      <dsp:txXfrm>
        <a:off x="5572188" y="261762"/>
        <a:ext cx="1589141" cy="892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DBBE1-BD98-4724-9148-0D88BF321036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FAA30-B88B-48C3-A651-7AE3F00A07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713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BC41-913E-4764-83C0-89B5D59DFA04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8816B-F4D9-4553-98A7-0D4B6ED1170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43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816B-F4D9-4553-98A7-0D4B6ED1170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23.11.2015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.jpeg"/><Relationship Id="rId9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.jpeg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jpe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2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829048"/>
            <a:ext cx="4786346" cy="38884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СИСТЕМА НАЦІОНАЛЬНО-ПАТРІОТИЧНОГО ВИХОВАННЯ В  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  <a:t>ДНЗ №8 «ЧЕРЕМУШКИ»</a:t>
            </a:r>
            <a:br>
              <a:rPr lang="uk-UA" b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5780718" y="3030543"/>
            <a:ext cx="3571869" cy="34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381251" cy="3571876"/>
          </a:xfrm>
          <a:prstGeom prst="rect">
            <a:avLst/>
          </a:prstGeom>
          <a:noFill/>
        </p:spPr>
      </p:pic>
      <p:pic>
        <p:nvPicPr>
          <p:cNvPr id="6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5"/>
            <a:ext cx="2381251" cy="357187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03" y="260648"/>
            <a:ext cx="2628931" cy="277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7000924" cy="171451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uk-UA" sz="5500" dirty="0" smtClean="0">
                <a:latin typeface="Monotype Corsiva" pitchFamily="66" charset="0"/>
                <a:cs typeface="Times New Roman" pitchFamily="18" charset="0"/>
              </a:rPr>
              <a:t>       </a:t>
            </a:r>
            <a:r>
              <a:rPr lang="uk-UA" sz="71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У </a:t>
            </a:r>
            <a:r>
              <a:rPr lang="uk-UA" sz="71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дошкільників 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поступово </a:t>
            </a:r>
            <a:r>
              <a:rPr lang="uk-UA" sz="71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формується 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«образ </a:t>
            </a:r>
            <a:r>
              <a:rPr lang="uk-UA" sz="71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власного 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дому» </a:t>
            </a:r>
            <a:r>
              <a:rPr lang="uk-UA" sz="71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з його укладом, традиціями, спілкуванням, стилем взаємодії. 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Дитина  приймає  свій  дім таким</a:t>
            </a:r>
            <a:r>
              <a:rPr lang="uk-UA" sz="71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, яким він є, і любить його. Це почуття 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«батьківського дому» </a:t>
            </a:r>
            <a:r>
              <a:rPr lang="uk-UA" sz="71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лягає в основу любові до Батьківщини, Вітчизни</a:t>
            </a:r>
            <a:r>
              <a:rPr lang="uk-UA" sz="71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71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65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681299"/>
            <a:ext cx="2995266" cy="2128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 bwMode="auto">
          <a:xfrm>
            <a:off x="6588224" y="2643182"/>
            <a:ext cx="21479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/>
          <a:stretch/>
        </p:blipFill>
        <p:spPr bwMode="auto">
          <a:xfrm>
            <a:off x="922585" y="3938008"/>
            <a:ext cx="3297463" cy="2777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714348" y="285728"/>
            <a:ext cx="6521948" cy="1415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5000" b="1" dirty="0" smtClean="0">
                <a:solidFill>
                  <a:srgbClr val="FFFF00"/>
                </a:solidFill>
                <a:latin typeface="Monotype Corsiva" pitchFamily="66" charset="0"/>
              </a:rPr>
              <a:t>   </a:t>
            </a:r>
            <a:r>
              <a:rPr lang="uk-UA" sz="4400" b="1" dirty="0">
                <a:solidFill>
                  <a:srgbClr val="FFFF00"/>
                </a:solidFill>
                <a:latin typeface="Monotype Corsiva" pitchFamily="66" charset="0"/>
              </a:rPr>
              <a:t>Однією з форм </a:t>
            </a:r>
            <a:r>
              <a:rPr lang="uk-UA" sz="4400" b="1" dirty="0" smtClean="0">
                <a:solidFill>
                  <a:srgbClr val="FFFF00"/>
                </a:solidFill>
                <a:latin typeface="Monotype Corsiva" pitchFamily="66" charset="0"/>
              </a:rPr>
              <a:t>національно-патріотичного виховання </a:t>
            </a:r>
            <a:r>
              <a:rPr lang="uk-UA" sz="4400" b="1" dirty="0">
                <a:solidFill>
                  <a:srgbClr val="FFFF00"/>
                </a:solidFill>
                <a:latin typeface="Monotype Corsiva" pitchFamily="66" charset="0"/>
              </a:rPr>
              <a:t>в дитсадку є облаштування національних куточків для проведення відповідної освітньої роботи з дошкільниками.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5" name="Содержимое 12"/>
          <p:cNvSpPr txBox="1">
            <a:spLocks/>
          </p:cNvSpPr>
          <p:nvPr/>
        </p:nvSpPr>
        <p:spPr>
          <a:xfrm>
            <a:off x="785786" y="478632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6" name="Содержимое 12"/>
          <p:cNvSpPr txBox="1">
            <a:spLocks/>
          </p:cNvSpPr>
          <p:nvPr/>
        </p:nvSpPr>
        <p:spPr>
          <a:xfrm>
            <a:off x="1000100" y="6021288"/>
            <a:ext cx="7215238" cy="59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Конкурс-огляд на кращий національний куточок</a:t>
            </a:r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1" t="-1133" r="19639" b="1133"/>
          <a:stretch/>
        </p:blipFill>
        <p:spPr bwMode="auto">
          <a:xfrm>
            <a:off x="924718" y="1635377"/>
            <a:ext cx="16383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5507" y="1596598"/>
            <a:ext cx="1678348" cy="2237798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6349"/>
          <a:stretch/>
        </p:blipFill>
        <p:spPr bwMode="auto">
          <a:xfrm>
            <a:off x="2809641" y="1673772"/>
            <a:ext cx="2331361" cy="21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4"/>
          <a:stretch/>
        </p:blipFill>
        <p:spPr bwMode="auto">
          <a:xfrm>
            <a:off x="893117" y="4160201"/>
            <a:ext cx="2970157" cy="18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/>
          <a:stretch/>
        </p:blipFill>
        <p:spPr bwMode="auto">
          <a:xfrm>
            <a:off x="4055328" y="4145900"/>
            <a:ext cx="2051815" cy="18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6" b="8574"/>
          <a:stretch/>
        </p:blipFill>
        <p:spPr bwMode="auto">
          <a:xfrm>
            <a:off x="6211485" y="4092096"/>
            <a:ext cx="2652603" cy="18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4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4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4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91470" y="107145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6770993" y="3250381"/>
            <a:ext cx="2276912" cy="642942"/>
          </a:xfrm>
        </p:spPr>
        <p:txBody>
          <a:bodyPr>
            <a:noAutofit/>
          </a:bodyPr>
          <a:lstStyle/>
          <a:p>
            <a:pPr eaLnBrk="1" hangingPunct="1"/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Концертна програма </a:t>
            </a:r>
            <a:b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2060"/>
                </a:solidFill>
                <a:latin typeface="Monotype Corsiva" pitchFamily="66" charset="0"/>
              </a:rPr>
              <a:t>«Виховуємо любов’ю»</a:t>
            </a:r>
            <a:endParaRPr lang="ru-RU" sz="2000" b="1" dirty="0" smtClean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2"/>
          <a:stretch/>
        </p:blipFill>
        <p:spPr bwMode="auto">
          <a:xfrm>
            <a:off x="813549" y="4240830"/>
            <a:ext cx="2982164" cy="186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1920" y="1835306"/>
            <a:ext cx="2758472" cy="223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"/>
          <p:cNvSpPr txBox="1">
            <a:spLocks/>
          </p:cNvSpPr>
          <p:nvPr/>
        </p:nvSpPr>
        <p:spPr>
          <a:xfrm>
            <a:off x="813549" y="107145"/>
            <a:ext cx="6675455" cy="1893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2300" b="1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Велику роль в </a:t>
            </a:r>
            <a:r>
              <a:rPr lang="uk-UA" sz="2300" b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національно-патріотичному вихованні </a:t>
            </a:r>
            <a:r>
              <a:rPr lang="uk-UA" sz="2300" b="1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дошкільнят </a:t>
            </a:r>
            <a:r>
              <a:rPr lang="uk-UA" sz="2300" b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відіграє музичне виховання. Через </a:t>
            </a:r>
            <a:r>
              <a:rPr lang="uk-UA" sz="2300" b="1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музичні заняття, свята </a:t>
            </a:r>
            <a:r>
              <a:rPr lang="uk-UA" sz="2300" b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та розваги ми </a:t>
            </a:r>
            <a:r>
              <a:rPr lang="uk-UA" sz="2300" b="1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виховуємо любов до своєї країни, до рідного дому, </a:t>
            </a:r>
            <a:r>
              <a:rPr lang="uk-UA" sz="2300" b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дитячого </a:t>
            </a:r>
            <a:r>
              <a:rPr lang="uk-UA" sz="2300" b="1" dirty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садку, </a:t>
            </a:r>
            <a:r>
              <a:rPr lang="uk-UA" sz="2300" b="1" dirty="0" smtClean="0">
                <a:solidFill>
                  <a:srgbClr val="FFFF00"/>
                </a:solidFill>
                <a:latin typeface="Monotype Corsiva" pitchFamily="66" charset="0"/>
                <a:ea typeface="+mj-ea"/>
                <a:cs typeface="+mj-cs"/>
              </a:rPr>
              <a:t>рідного міста.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14"/>
          <a:stretch/>
        </p:blipFill>
        <p:spPr bwMode="auto">
          <a:xfrm>
            <a:off x="3995936" y="4238790"/>
            <a:ext cx="2235205" cy="197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r="5930" b="16760"/>
          <a:stretch/>
        </p:blipFill>
        <p:spPr bwMode="auto">
          <a:xfrm>
            <a:off x="6396185" y="4240830"/>
            <a:ext cx="2619375" cy="196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983" y="1910634"/>
            <a:ext cx="2781292" cy="208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4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4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88640"/>
            <a:ext cx="6858048" cy="13829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300" b="1" spc="1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Прагнення залучити дітей до українських коренів  спонукало  наш педагогічний колектив  до проведення спортивної розваги «Козацькі забави</a:t>
            </a:r>
            <a:r>
              <a:rPr lang="ru-RU" sz="23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».</a:t>
            </a:r>
            <a:r>
              <a:rPr lang="uk-UA" sz="2300" b="1" spc="1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3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067" y="1482385"/>
            <a:ext cx="2734189" cy="22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982" y="1482315"/>
            <a:ext cx="2979622" cy="2234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8" b="13883"/>
          <a:stretch/>
        </p:blipFill>
        <p:spPr bwMode="auto">
          <a:xfrm>
            <a:off x="845516" y="3867637"/>
            <a:ext cx="3266091" cy="177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0064" y="3894649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3"/>
          <a:stretch/>
        </p:blipFill>
        <p:spPr bwMode="auto">
          <a:xfrm>
            <a:off x="3131840" y="4659170"/>
            <a:ext cx="3176217" cy="196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88640"/>
            <a:ext cx="6858048" cy="13829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300" b="1" spc="1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Важливим розділом у формуванні патріотичних почуттів  засобами  художньо-естетичного виховання є організація роботи гуртка «Віночок</a:t>
            </a:r>
            <a:r>
              <a:rPr lang="ru-RU" sz="23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».</a:t>
            </a:r>
            <a:endParaRPr lang="ru-RU" sz="23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067" y="1536654"/>
            <a:ext cx="2734189" cy="20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7982" y="1482315"/>
            <a:ext cx="2979622" cy="22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3987061"/>
            <a:ext cx="1872208" cy="249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067" y="3993954"/>
            <a:ext cx="3121869" cy="179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/>
          <a:stretch/>
        </p:blipFill>
        <p:spPr bwMode="auto">
          <a:xfrm>
            <a:off x="6300192" y="4064662"/>
            <a:ext cx="2648338" cy="172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6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4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52"/>
            <a:ext cx="6286544" cy="235745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  Національний патріотизм передбачає насамперед історичну </a:t>
            </a:r>
            <a:r>
              <a:rPr lang="uk-UA" sz="5100" b="1" dirty="0" smtClean="0">
                <a:solidFill>
                  <a:srgbClr val="C00000"/>
                </a:solidFill>
                <a:latin typeface="Monotype Corsiva" pitchFamily="66" charset="0"/>
              </a:rPr>
              <a:t>пам’ять. Пам’ятаймо , хто ми, чиїх батьків і будьмо великими Українцями!</a:t>
            </a:r>
            <a:endParaRPr lang="ru-RU" sz="5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05" name="Picture 1" descr="D:\ВИКА\ЗАМ\патріотичне картинки\13641_html_m5179ecc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428868"/>
            <a:ext cx="5214974" cy="431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71538" y="78579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Кривавими сльозами плаче неня  Україна,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тихі зорі, ясні води й мова солов’їна,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Де дух козацький вільний у небо рветься,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Мільйон сердець гарячих щирих б’ється.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928662" y="642918"/>
            <a:ext cx="4857784" cy="3143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285728"/>
            <a:ext cx="5786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 вільні духом і серцем незалежні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1538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Чужинський чобіт топче край співучий,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Зломить він прагне дух могучий.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Та «Зась! - йому сказали українці,-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002060"/>
                </a:solidFill>
              </a:rPr>
              <a:t>Тут край свободи, а ви  в ньому </a:t>
            </a:r>
            <a:r>
              <a:rPr lang="ru-RU" b="1" dirty="0" smtClean="0">
                <a:solidFill>
                  <a:srgbClr val="002060"/>
                </a:solidFill>
              </a:rPr>
              <a:t>–</a:t>
            </a:r>
            <a:r>
              <a:rPr lang="uk-UA" b="1" dirty="0" smtClean="0">
                <a:solidFill>
                  <a:srgbClr val="002060"/>
                </a:solidFill>
              </a:rPr>
              <a:t> чужинці».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6" name="Рисунок 15" descr="D:\ВИКА\ЗАМ\патріотичне картинки\1404575088_patriotychni-kartunky2.jpg"/>
          <p:cNvPicPr/>
          <p:nvPr/>
        </p:nvPicPr>
        <p:blipFill>
          <a:blip r:embed="rId5"/>
          <a:srcRect l="5752" t="3808" r="5973" b="7781"/>
          <a:stretch>
            <a:fillRect/>
          </a:stretch>
        </p:blipFill>
        <p:spPr bwMode="auto">
          <a:xfrm>
            <a:off x="5500694" y="857232"/>
            <a:ext cx="1581150" cy="21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ВИКА\ЗАМ\патріотичне картинки\458ed947984d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2214554"/>
            <a:ext cx="36433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:\ВИКА\ЗАМ\патріотичне картинки\fotografii-voennyx-dejstvij-ato-na-vostoke-ukrainy10.jpg"/>
          <p:cNvPicPr/>
          <p:nvPr/>
        </p:nvPicPr>
        <p:blipFill>
          <a:blip r:embed="rId7"/>
          <a:srcRect l="24693" t="11707" r="20951" b="20916"/>
          <a:stretch>
            <a:fillRect/>
          </a:stretch>
        </p:blipFill>
        <p:spPr bwMode="auto">
          <a:xfrm>
            <a:off x="5572132" y="3786190"/>
            <a:ext cx="3228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084168" y="260648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000100" y="428604"/>
            <a:ext cx="4929222" cy="13573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Чужа вам думка вільна й незалежна,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Та вабить зір ваш земля наша безмежна.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Спиніться, нелюди, бо лихо з вами буде,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002060"/>
                </a:solidFill>
              </a:rPr>
              <a:t>Наруги над Вкраїною народ наш не забуде.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uk-UA" sz="1800" dirty="0" smtClean="0"/>
              <a:t> </a:t>
            </a:r>
            <a:endParaRPr lang="ru-RU" sz="18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214414" y="4857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Ми вільні духом і серцем незалежні,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Цьому нас вчать степи наші безмежні.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Ніколи наш народ не стане на коліна,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uk-UA" b="1" dirty="0" smtClean="0">
                <a:solidFill>
                  <a:srgbClr val="002060"/>
                </a:solidFill>
              </a:rPr>
              <a:t>Бо ми могутня нація, єдина!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500298" y="6143644"/>
            <a:ext cx="26432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Вікторія Костюченко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1202" name="Picture 2" descr="D:\ВИКА\ЗАМ\патріотичне картинки\4e1b90cb-3a07-46d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7360" y="4143380"/>
            <a:ext cx="3369461" cy="2357454"/>
          </a:xfrm>
          <a:prstGeom prst="rect">
            <a:avLst/>
          </a:prstGeom>
          <a:noFill/>
        </p:spPr>
      </p:pic>
      <p:pic>
        <p:nvPicPr>
          <p:cNvPr id="19" name="Рисунок 18" descr="D:\ВИКА\ЗАМ\патріотичне картинки\0048129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285992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786478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Це так, як дихати – любити Батьківщину.</a:t>
            </a:r>
            <a:b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В. Сосюра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8" name="Picture 4" descr="D:\ВИКА\ЗАМ\103239770_201654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2428868"/>
            <a:ext cx="6667500" cy="383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b="19316"/>
          <a:stretch>
            <a:fillRect/>
          </a:stretch>
        </p:blipFill>
        <p:spPr bwMode="auto">
          <a:xfrm>
            <a:off x="6643702" y="-214338"/>
            <a:ext cx="3095430" cy="3000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1428736"/>
            <a:ext cx="8107264" cy="5214974"/>
          </a:xfrm>
        </p:spPr>
        <p:txBody>
          <a:bodyPr>
            <a:noAutofit/>
          </a:bodyPr>
          <a:lstStyle/>
          <a:p>
            <a:r>
              <a:rPr lang="uk-UA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спадкування духовних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надбань українського </a:t>
            </a:r>
          </a:p>
          <a:p>
            <a:pPr marL="0" indent="0">
              <a:buNone/>
            </a:pPr>
            <a:r>
              <a:rPr lang="uk-UA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народу; </a:t>
            </a:r>
          </a:p>
          <a:p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любові до рідного краю (причетності до рідного дому, сім'ї, дитячого садка, міста);</a:t>
            </a:r>
          </a:p>
          <a:p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духовно-моральних взаємин;</a:t>
            </a:r>
          </a:p>
          <a:p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формування любові до культурного спадку свого народу;</a:t>
            </a:r>
          </a:p>
          <a:p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 любові, поваги до своїх національних особливостей;</a:t>
            </a:r>
          </a:p>
          <a:p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почуття власної гідності як представників свого народу;</a:t>
            </a:r>
          </a:p>
          <a:p>
            <a:r>
              <a:rPr lang="uk-UA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толерантне ставлення до представників інших національностей, до ровесників, батьків, сусідів, інших людей.</a:t>
            </a:r>
            <a:endParaRPr lang="uk-UA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latin typeface="Monotype Corsiva" pitchFamily="66" charset="0"/>
              </a:rPr>
              <a:t> </a:t>
            </a:r>
            <a:r>
              <a:rPr lang="uk-UA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національно - патріотичного виховання: </a:t>
            </a:r>
            <a:endParaRPr lang="uk-UA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642910" y="260648"/>
            <a:ext cx="6929486" cy="15252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Морально – психологічне забезпечення національно – патріотичного виховання – це формування позитивних установок:</a:t>
            </a:r>
            <a:endParaRPr lang="ru-RU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" name="Содержимое 12"/>
          <p:cNvSpPr txBox="1">
            <a:spLocks/>
          </p:cNvSpPr>
          <p:nvPr/>
        </p:nvSpPr>
        <p:spPr>
          <a:xfrm>
            <a:off x="642910" y="1643050"/>
            <a:ext cx="2714644" cy="1641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Високе самопочуття громадянина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України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1" name="Содержимое 12"/>
          <p:cNvSpPr txBox="1">
            <a:spLocks/>
          </p:cNvSpPr>
          <p:nvPr/>
        </p:nvSpPr>
        <p:spPr>
          <a:xfrm>
            <a:off x="3357554" y="2857496"/>
            <a:ext cx="2428892" cy="135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Стійкий соціальний</a:t>
            </a:r>
            <a:r>
              <a:rPr kumimoji="0" lang="uk-UA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оптимізм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22" name="Содержимое 12"/>
          <p:cNvSpPr txBox="1">
            <a:spLocks/>
          </p:cNvSpPr>
          <p:nvPr/>
        </p:nvSpPr>
        <p:spPr>
          <a:xfrm>
            <a:off x="5500694" y="1785926"/>
            <a:ext cx="2428892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Впевненість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28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у єдності з Вітчизною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D:\ВИКА\ЗАМ\патріотичне картинки\screenshot_122.jpg"/>
          <p:cNvPicPr>
            <a:picLocks noChangeAspect="1" noChangeArrowheads="1"/>
          </p:cNvPicPr>
          <p:nvPr/>
        </p:nvPicPr>
        <p:blipFill>
          <a:blip r:embed="rId5" cstate="print"/>
          <a:srcRect l="20810"/>
          <a:stretch>
            <a:fillRect/>
          </a:stretch>
        </p:blipFill>
        <p:spPr bwMode="auto">
          <a:xfrm>
            <a:off x="3714744" y="4357694"/>
            <a:ext cx="2174730" cy="2149992"/>
          </a:xfrm>
          <a:prstGeom prst="rect">
            <a:avLst/>
          </a:prstGeom>
          <a:noFill/>
        </p:spPr>
      </p:pic>
      <p:pic>
        <p:nvPicPr>
          <p:cNvPr id="1027" name="Picture 3" descr="D:\ВИКА\ЗАМ\патріотичне картинки\899234686.jpg"/>
          <p:cNvPicPr>
            <a:picLocks noChangeAspect="1" noChangeArrowheads="1"/>
          </p:cNvPicPr>
          <p:nvPr/>
        </p:nvPicPr>
        <p:blipFill>
          <a:blip r:embed="rId6"/>
          <a:srcRect b="6897"/>
          <a:stretch>
            <a:fillRect/>
          </a:stretch>
        </p:blipFill>
        <p:spPr bwMode="auto">
          <a:xfrm>
            <a:off x="5929322" y="3357562"/>
            <a:ext cx="3013908" cy="2071702"/>
          </a:xfrm>
          <a:prstGeom prst="rect">
            <a:avLst/>
          </a:prstGeom>
          <a:noFill/>
        </p:spPr>
      </p:pic>
      <p:pic>
        <p:nvPicPr>
          <p:cNvPr id="23" name="Рисунок 22" descr="D:\ВИКА\ЗАМ\патріотичне картинки\f_1534306134137944028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429000"/>
            <a:ext cx="285752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928662" y="142852"/>
            <a:ext cx="6715172" cy="857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6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Складові патріотичного виховання</a:t>
            </a: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12" name="Схема 11"/>
          <p:cNvGraphicFramePr/>
          <p:nvPr/>
        </p:nvGraphicFramePr>
        <p:xfrm>
          <a:off x="928662" y="1428736"/>
          <a:ext cx="771530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Содержимое 12"/>
          <p:cNvSpPr txBox="1">
            <a:spLocks/>
          </p:cNvSpPr>
          <p:nvPr/>
        </p:nvSpPr>
        <p:spPr>
          <a:xfrm>
            <a:off x="3357554" y="719104"/>
            <a:ext cx="214314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Любов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ВИКА\ЗАМ\патріотичне картинки\0c2b853d9cc9ae762ea55bef7cbdfb05.jpeg"/>
          <p:cNvPicPr>
            <a:picLocks noChangeAspect="1" noChangeArrowheads="1"/>
          </p:cNvPicPr>
          <p:nvPr/>
        </p:nvPicPr>
        <p:blipFill>
          <a:blip r:embed="rId10"/>
          <a:srcRect l="4297" t="11176" r="11328" b="5882"/>
          <a:stretch>
            <a:fillRect/>
          </a:stretch>
        </p:blipFill>
        <p:spPr bwMode="auto">
          <a:xfrm>
            <a:off x="714348" y="2928934"/>
            <a:ext cx="4268040" cy="2786082"/>
          </a:xfrm>
          <a:prstGeom prst="rect">
            <a:avLst/>
          </a:prstGeom>
          <a:noFill/>
        </p:spPr>
      </p:pic>
      <p:pic>
        <p:nvPicPr>
          <p:cNvPr id="2051" name="Picture 3" descr="D:\ВИКА\ЗАМ\патріотичне картинки\1404575074_patriotychni-kartunky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4942" y="2928934"/>
            <a:ext cx="344558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Graphic spid="12" grpId="0">
        <p:bldAsOne/>
      </p:bldGraphic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85786" y="332656"/>
            <a:ext cx="6929486" cy="8817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Форми патріотичного виховання</a:t>
            </a:r>
            <a:endParaRPr lang="ru-RU" sz="40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" name="Содержимое 12"/>
          <p:cNvSpPr txBox="1">
            <a:spLocks/>
          </p:cNvSpPr>
          <p:nvPr/>
        </p:nvSpPr>
        <p:spPr>
          <a:xfrm>
            <a:off x="1071538" y="1214422"/>
            <a:ext cx="6572296" cy="5143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Впровадження програми 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“Новомоско-вськознавство”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Times New Roman" pitchFamily="18" charset="0"/>
              </a:rPr>
              <a:t>Національні куточки у всіх групах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Спеціально-організована діяльність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Ігрова діяльність</a:t>
            </a:r>
            <a:endParaRPr lang="uk-UA" sz="32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200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Свята, розваги</a:t>
            </a:r>
            <a:endParaRPr lang="ru-RU" sz="3200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200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Розповіді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uk-UA" sz="3200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Екскурсії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Бесіди</a:t>
            </a:r>
          </a:p>
        </p:txBody>
      </p:sp>
      <p:pic>
        <p:nvPicPr>
          <p:cNvPr id="3075" name="Picture 3" descr="D:\ВИКА\ЗАМ\патріотичне картинки\22075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33404"/>
            <a:ext cx="4321802" cy="287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6869369" y="-40954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571472" y="142852"/>
            <a:ext cx="6929486" cy="12858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>
                <a:latin typeface="Monotype Corsiva" pitchFamily="66" charset="0"/>
                <a:cs typeface="Times New Roman" pitchFamily="18" charset="0"/>
              </a:rPr>
              <a:t>    </a:t>
            </a:r>
            <a:r>
              <a:rPr lang="uk-UA" sz="2600" b="1" spc="1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Виховання національно свідомої особистості, патріота своєї держави не можливе без любові  до рідного слова.</a:t>
            </a:r>
            <a:endParaRPr lang="ru-RU" sz="2600" b="1" spc="1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892" y="4069548"/>
            <a:ext cx="3651556" cy="25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7265" y="4051731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60" y="1461601"/>
            <a:ext cx="3238522" cy="228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4860032" y="3515550"/>
            <a:ext cx="3888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b="1" spc="1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Тиждень рідної мови</a:t>
            </a:r>
            <a:endParaRPr lang="ru-RU" sz="3000" b="1" spc="1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032" y="1089843"/>
            <a:ext cx="18192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28588" y="188640"/>
            <a:ext cx="7429552" cy="1103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</a:t>
            </a:r>
            <a:endParaRPr lang="uk-UA" b="1" dirty="0" smtClean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" name="Рисунок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662" y="129197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1357298"/>
            <a:ext cx="2798884" cy="206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195040"/>
            <a:ext cx="2568909" cy="198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253" y="4195040"/>
            <a:ext cx="2647948" cy="19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195736" y="3425599"/>
            <a:ext cx="4959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Екскурсії до історико-краєзнавчого музею </a:t>
            </a:r>
          </a:p>
          <a:p>
            <a:pPr algn="ctr"/>
            <a:r>
              <a:rPr lang="uk-UA" sz="2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ім. П.Калнишевського</a:t>
            </a:r>
            <a:endParaRPr lang="ru-RU" sz="2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12038" y="6237312"/>
            <a:ext cx="5268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Відвідування визначних місць рідного краю</a:t>
            </a:r>
            <a:endParaRPr lang="ru-RU" sz="2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4198762"/>
            <a:ext cx="2646363" cy="198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662" y="91647"/>
            <a:ext cx="622619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2000" b="1" spc="1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Відчути себе невід</a:t>
            </a:r>
            <a:r>
              <a:rPr lang="uk-UA" sz="2000" b="1" spc="100" dirty="0">
                <a:solidFill>
                  <a:srgbClr val="FFFF00"/>
                </a:solidFill>
                <a:latin typeface="Monotype Corsiva" pitchFamily="66" charset="0"/>
              </a:rPr>
              <a:t>’ємними часточками великої історії своєї держави діти зможуть тільки тоді, коли вони будуть вивчати історію </a:t>
            </a:r>
            <a:r>
              <a:rPr lang="uk-UA" sz="2000" b="1" spc="100" dirty="0" smtClean="0">
                <a:solidFill>
                  <a:srgbClr val="FFFF00"/>
                </a:solidFill>
                <a:latin typeface="Monotype Corsiva" pitchFamily="66" charset="0"/>
              </a:rPr>
              <a:t>свого </a:t>
            </a:r>
            <a:r>
              <a:rPr lang="uk-UA" sz="2000" b="1" spc="100" dirty="0">
                <a:solidFill>
                  <a:srgbClr val="FFFF00"/>
                </a:solidFill>
                <a:latin typeface="Monotype Corsiva" pitchFamily="66" charset="0"/>
              </a:rPr>
              <a:t>міста - Новомосковська</a:t>
            </a:r>
            <a:endParaRPr lang="ru-RU" sz="2000" spc="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</a:blip>
          <a:srcRect l="11539" t="5764" r="14609" b="23157"/>
          <a:stretch>
            <a:fillRect/>
          </a:stretch>
        </p:blipFill>
        <p:spPr bwMode="auto">
          <a:xfrm>
            <a:off x="7000892" y="0"/>
            <a:ext cx="2286016" cy="26431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-142900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1428736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3000372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857224" y="260648"/>
            <a:ext cx="6286544" cy="151216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uk-UA" sz="68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uk-UA" sz="9600" b="1" spc="100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В</a:t>
            </a:r>
            <a:r>
              <a:rPr lang="uk-UA" sz="9600" b="1" spc="1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ажливо розвивати</a:t>
            </a:r>
            <a:r>
              <a:rPr lang="ru-RU" sz="9600" b="1" spc="1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uk-UA" sz="9600" b="1" spc="100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інтерес дітей до вивчення державних та народних символів, оберегів українського народу. Виховувати почуття приналежності до свого народу, його духовної і матеріальної культури</a:t>
            </a:r>
            <a:r>
              <a:rPr lang="uk-UA" sz="9200" b="1" spc="100" dirty="0" smtClean="0">
                <a:solidFill>
                  <a:srgbClr val="FFFF00"/>
                </a:solidFill>
                <a:latin typeface="Monotype Corsiva" pitchFamily="66" charset="0"/>
              </a:rPr>
              <a:t>. </a:t>
            </a:r>
            <a:endParaRPr lang="ru-RU" sz="9200" b="1" spc="100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4" name="Picture 2" descr="C:\Documents and Settings\Учитель\Рабочий стол\орнаменти\UkrainianOrnamen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4572008"/>
            <a:ext cx="1428744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" name="Рисунок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814" y="1893248"/>
            <a:ext cx="295232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855949"/>
            <a:ext cx="1716633" cy="228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t="16295" r="15234" b="6821"/>
          <a:stretch/>
        </p:blipFill>
        <p:spPr bwMode="auto">
          <a:xfrm>
            <a:off x="3779912" y="4232039"/>
            <a:ext cx="240982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737" y="1825464"/>
            <a:ext cx="1290498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0" t="29263" r="13393"/>
          <a:stretch/>
        </p:blipFill>
        <p:spPr bwMode="auto">
          <a:xfrm>
            <a:off x="899593" y="4232039"/>
            <a:ext cx="2736304" cy="186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4232039"/>
            <a:ext cx="2627784" cy="197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2272</TotalTime>
  <Words>555</Words>
  <Application>Microsoft Office PowerPoint</Application>
  <PresentationFormat>Экран (4:3)</PresentationFormat>
  <Paragraphs>85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7</vt:lpstr>
      <vt:lpstr> СИСТЕМА НАЦІОНАЛЬНО-ПАТРІОТИЧНОГО ВИХОВАННЯ В   ДНЗ №8 «ЧЕРЕМУШКИ» </vt:lpstr>
      <vt:lpstr>Це так, як дихати – любити Батьківщину.                         В. Сосюра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Концертна програма  «Виховуємо любов’ю»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RePack by Diakov</cp:lastModifiedBy>
  <cp:revision>200</cp:revision>
  <dcterms:created xsi:type="dcterms:W3CDTF">2014-08-02T11:56:42Z</dcterms:created>
  <dcterms:modified xsi:type="dcterms:W3CDTF">2015-11-23T19:39:31Z</dcterms:modified>
</cp:coreProperties>
</file>